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4" r:id="rId4"/>
    <p:sldId id="258" r:id="rId5"/>
    <p:sldId id="268" r:id="rId6"/>
    <p:sldId id="259" r:id="rId7"/>
    <p:sldId id="284" r:id="rId8"/>
    <p:sldId id="279" r:id="rId9"/>
    <p:sldId id="281" r:id="rId10"/>
    <p:sldId id="280" r:id="rId11"/>
    <p:sldId id="283" r:id="rId12"/>
    <p:sldId id="273" r:id="rId13"/>
    <p:sldId id="272" r:id="rId14"/>
    <p:sldId id="275" r:id="rId15"/>
    <p:sldId id="271" r:id="rId16"/>
    <p:sldId id="270" r:id="rId17"/>
    <p:sldId id="269" r:id="rId18"/>
    <p:sldId id="267" r:id="rId19"/>
    <p:sldId id="266" r:id="rId20"/>
    <p:sldId id="286" r:id="rId21"/>
    <p:sldId id="265" r:id="rId22"/>
    <p:sldId id="264" r:id="rId23"/>
    <p:sldId id="263" r:id="rId24"/>
    <p:sldId id="262" r:id="rId25"/>
    <p:sldId id="260" r:id="rId26"/>
    <p:sldId id="287" r:id="rId27"/>
    <p:sldId id="276" r:id="rId28"/>
    <p:sldId id="278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1848" y="6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53C61-7519-4855-85FC-2ADEA87F051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E925F-7533-435F-9DE8-DC01C962A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925F-7533-435F-9DE8-DC01C962AF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2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2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6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5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9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4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039C-0420-C342-8BB6-217C5EA826BF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7F4C-2D91-444A-8979-21F1901B50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1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huey@fa.ua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pliance.ua.edu/gdpr/" TargetMode="External"/><Relationship Id="rId4" Type="http://schemas.openxmlformats.org/officeDocument/2006/relationships/hyperlink" Target="mailto:GDPR@ua.ed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Title2.827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176659"/>
            <a:ext cx="8229600" cy="331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rgbClr val="BE0525"/>
                </a:solidFill>
              </a:rPr>
              <a:t>Review:</a:t>
            </a:r>
          </a:p>
          <a:p>
            <a:r>
              <a:rPr lang="en-US" dirty="0">
                <a:solidFill>
                  <a:srgbClr val="BE0525"/>
                </a:solidFill>
              </a:rPr>
              <a:t>European Union General Data Protection Regulation</a:t>
            </a:r>
          </a:p>
          <a:p>
            <a:r>
              <a:rPr lang="en-US" dirty="0">
                <a:solidFill>
                  <a:srgbClr val="BE0525"/>
                </a:solidFill>
              </a:rPr>
              <a:t>(GDPR)</a:t>
            </a:r>
          </a:p>
          <a:p>
            <a:endParaRPr lang="en-US" sz="2400" dirty="0">
              <a:solidFill>
                <a:srgbClr val="BE0525"/>
              </a:solidFill>
            </a:endParaRPr>
          </a:p>
          <a:p>
            <a:r>
              <a:rPr lang="en-US" sz="2400" dirty="0">
                <a:solidFill>
                  <a:srgbClr val="BE0525"/>
                </a:solidFill>
              </a:rPr>
              <a:t>April, 2018</a:t>
            </a:r>
          </a:p>
          <a:p>
            <a:r>
              <a:rPr lang="en-US" sz="2400" i="1" dirty="0">
                <a:solidFill>
                  <a:srgbClr val="BE0525"/>
                </a:solidFill>
              </a:rPr>
              <a:t>Updated August 2018</a:t>
            </a:r>
          </a:p>
        </p:txBody>
      </p:sp>
    </p:spTree>
    <p:extLst>
      <p:ext uri="{BB962C8B-B14F-4D97-AF65-F5344CB8AC3E}">
        <p14:creationId xmlns:p14="http://schemas.microsoft.com/office/powerpoint/2010/main" val="137267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Personal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314"/>
            <a:ext cx="8229600" cy="40614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Sensitive Personal Data </a:t>
            </a:r>
            <a:r>
              <a:rPr lang="en-US" dirty="0"/>
              <a:t>requires extra special care </a:t>
            </a:r>
          </a:p>
          <a:p>
            <a:r>
              <a:rPr lang="en-US" dirty="0"/>
              <a:t>Incorporates enhanced requirements for protection and processing, including explicit consent from the data subject</a:t>
            </a:r>
          </a:p>
          <a:p>
            <a:r>
              <a:rPr lang="en-US" dirty="0"/>
              <a:t>Usually attributed to data that generates the highest risk and greatest harm if breached</a:t>
            </a:r>
          </a:p>
        </p:txBody>
      </p:sp>
    </p:spTree>
    <p:extLst>
      <p:ext uri="{BB962C8B-B14F-4D97-AF65-F5344CB8AC3E}">
        <p14:creationId xmlns:p14="http://schemas.microsoft.com/office/powerpoint/2010/main" val="20971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8D46DE-305C-4C71-BBB1-01879FAA0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85075"/>
              </p:ext>
            </p:extLst>
          </p:nvPr>
        </p:nvGraphicFramePr>
        <p:xfrm>
          <a:off x="421480" y="580877"/>
          <a:ext cx="8329614" cy="6005662"/>
        </p:xfrm>
        <a:graphic>
          <a:graphicData uri="http://schemas.openxmlformats.org/drawingml/2006/table">
            <a:tbl>
              <a:tblPr/>
              <a:tblGrid>
                <a:gridCol w="2869089">
                  <a:extLst>
                    <a:ext uri="{9D8B030D-6E8A-4147-A177-3AD203B41FA5}">
                      <a16:colId xmlns:a16="http://schemas.microsoft.com/office/drawing/2014/main" val="1019061790"/>
                    </a:ext>
                  </a:extLst>
                </a:gridCol>
                <a:gridCol w="2739519">
                  <a:extLst>
                    <a:ext uri="{9D8B030D-6E8A-4147-A177-3AD203B41FA5}">
                      <a16:colId xmlns:a16="http://schemas.microsoft.com/office/drawing/2014/main" val="4085912135"/>
                    </a:ext>
                  </a:extLst>
                </a:gridCol>
                <a:gridCol w="2721006">
                  <a:extLst>
                    <a:ext uri="{9D8B030D-6E8A-4147-A177-3AD203B41FA5}">
                      <a16:colId xmlns:a16="http://schemas.microsoft.com/office/drawing/2014/main" val="889141869"/>
                    </a:ext>
                  </a:extLst>
                </a:gridCol>
              </a:tblGrid>
              <a:tr h="86449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>
                          <a:effectLst/>
                          <a:latin typeface="inherit"/>
                        </a:rPr>
                        <a:t>Linked personal data examples (directly linked to a person)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dirty="0">
                          <a:effectLst/>
                          <a:latin typeface="inherit"/>
                        </a:rPr>
                        <a:t>Linkable personal types (combine to identify a person)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>
                          <a:effectLst/>
                          <a:latin typeface="inherit"/>
                        </a:rPr>
                        <a:t>Sensitive (special personal data types)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7748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Full name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First name only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Biometric data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75829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Date of birth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Last name only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Racial data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446802"/>
                  </a:ext>
                </a:extLst>
              </a:tr>
              <a:tr h="86449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Residential Address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nherit"/>
                        </a:rPr>
                        <a:t>A portion of the address (country, street, postcode etc.)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nherit"/>
                        </a:rPr>
                        <a:t>Health data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34998"/>
                  </a:ext>
                </a:extLst>
              </a:tr>
              <a:tr h="96754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Telephone number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Age Category not specific (20-30 years or 40-60 years etc.)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Ethnic origin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17395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Email Address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Place of work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Political opinions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8185"/>
                  </a:ext>
                </a:extLst>
              </a:tr>
              <a:tr h="55533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Passport number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nherit"/>
                        </a:rPr>
                        <a:t>Position at work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Religious or philosophical belief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9198"/>
                  </a:ext>
                </a:extLst>
              </a:tr>
              <a:tr h="4522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Identification number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IP address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Trade union details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04058"/>
                  </a:ext>
                </a:extLst>
              </a:tr>
              <a:tr h="4522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Drivers Licence number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Device ID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nherit"/>
                        </a:rPr>
                        <a:t>Genetic data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58313"/>
                  </a:ext>
                </a:extLst>
              </a:tr>
              <a:tr h="4522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nherit"/>
                        </a:rPr>
                        <a:t>Social security number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nherit"/>
                        </a:rPr>
                        <a:t>Parent’s name(s), contact information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nherit"/>
                        </a:rPr>
                        <a:t>Sexual preference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9746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nherit"/>
                        </a:rPr>
                        <a:t>Banking/card number</a:t>
                      </a:r>
                    </a:p>
                  </a:txBody>
                  <a:tcPr marL="53932" marR="53932" marT="53932" marB="5393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/>
                    </a:p>
                  </a:txBody>
                  <a:tcPr marL="25887" marR="25887" marT="12944" marB="12944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25887" marR="25887" marT="12944" marB="129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56481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8990EAD-795D-41D3-BC46-7265456828C2}"/>
              </a:ext>
            </a:extLst>
          </p:cNvPr>
          <p:cNvSpPr/>
          <p:nvPr/>
        </p:nvSpPr>
        <p:spPr>
          <a:xfrm>
            <a:off x="192881" y="211545"/>
            <a:ext cx="840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inion"/>
              </a:rPr>
              <a:t>Some examples of personal data include (but not limited to these):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3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Eight Data Protection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655"/>
            <a:ext cx="8229600" cy="4154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Processed fairly, lawfully, transparent manner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Collected for a specific, explicit, legitimate purpose, and not further processed in any way that is incompatible with that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Adequate, relevant, and limited to what is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Accurate and maintained to be up to date</a:t>
            </a:r>
          </a:p>
        </p:txBody>
      </p:sp>
    </p:spTree>
    <p:extLst>
      <p:ext uri="{BB962C8B-B14F-4D97-AF65-F5344CB8AC3E}">
        <p14:creationId xmlns:p14="http://schemas.microsoft.com/office/powerpoint/2010/main" val="295295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Eight Data Protection Principles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922"/>
            <a:ext cx="8229600" cy="4752242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Kept in a form which permits identification of subject, be kept no longer than necessary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Collected and kept in accordance with subject’s rights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Ensure appropriate security of </a:t>
            </a:r>
            <a:r>
              <a:rPr lang="en-US" i="1" dirty="0"/>
              <a:t>all data forms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Not transferred to another country without adhering to GDPR provisions</a:t>
            </a:r>
          </a:p>
        </p:txBody>
      </p:sp>
    </p:spTree>
    <p:extLst>
      <p:ext uri="{BB962C8B-B14F-4D97-AF65-F5344CB8AC3E}">
        <p14:creationId xmlns:p14="http://schemas.microsoft.com/office/powerpoint/2010/main" val="104404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 as Grounds for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996"/>
            <a:ext cx="8229600" cy="4261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Consent has to be Affirmative – </a:t>
            </a:r>
            <a:r>
              <a:rPr lang="en-US" dirty="0" err="1"/>
              <a:t>Opt</a:t>
            </a:r>
            <a:r>
              <a:rPr lang="en-US" dirty="0"/>
              <a:t> IN not </a:t>
            </a:r>
            <a:r>
              <a:rPr lang="en-US" dirty="0" err="1"/>
              <a:t>Opt</a:t>
            </a:r>
            <a:r>
              <a:rPr lang="en-US" dirty="0"/>
              <a:t> OUT</a:t>
            </a:r>
          </a:p>
          <a:p>
            <a:r>
              <a:rPr lang="en-US" dirty="0"/>
              <a:t>Consent must be distinguished from other agreements</a:t>
            </a:r>
          </a:p>
          <a:p>
            <a:r>
              <a:rPr lang="en-US" dirty="0"/>
              <a:t>Must be in an intelligible, easily accessible form, in clear and plain language</a:t>
            </a:r>
          </a:p>
          <a:p>
            <a:r>
              <a:rPr lang="en-US" dirty="0"/>
              <a:t>Data Subject must be able to withdraw consent as easily as they give it</a:t>
            </a:r>
          </a:p>
        </p:txBody>
      </p:sp>
    </p:spTree>
    <p:extLst>
      <p:ext uri="{BB962C8B-B14F-4D97-AF65-F5344CB8AC3E}">
        <p14:creationId xmlns:p14="http://schemas.microsoft.com/office/powerpoint/2010/main" val="34824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Lawful Grounds for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314"/>
            <a:ext cx="8229600" cy="4886849"/>
          </a:xfrm>
        </p:spPr>
        <p:txBody>
          <a:bodyPr>
            <a:normAutofit/>
          </a:bodyPr>
          <a:lstStyle/>
          <a:p>
            <a:r>
              <a:rPr lang="en-US" sz="2800" dirty="0"/>
              <a:t>Contract</a:t>
            </a:r>
          </a:p>
          <a:p>
            <a:r>
              <a:rPr lang="en-US" sz="2800" dirty="0"/>
              <a:t>Legitimate business interest</a:t>
            </a:r>
          </a:p>
          <a:p>
            <a:pPr lvl="1"/>
            <a:r>
              <a:rPr lang="en-US" sz="2400" dirty="0"/>
              <a:t>Must be a relevant and appropriate connection between controller and subject</a:t>
            </a:r>
          </a:p>
          <a:p>
            <a:pPr lvl="1"/>
            <a:r>
              <a:rPr lang="en-US" sz="2400" dirty="0"/>
              <a:t>Must balance rights of Data Subject against interests of business</a:t>
            </a:r>
          </a:p>
          <a:p>
            <a:r>
              <a:rPr lang="en-US" sz="2800" dirty="0"/>
              <a:t>Business must have regularly available privacy notice(s)</a:t>
            </a:r>
          </a:p>
          <a:p>
            <a:pPr lvl="1"/>
            <a:r>
              <a:rPr lang="en-US" sz="2400" dirty="0"/>
              <a:t>Concise, transparent, intelligible, easily accessible</a:t>
            </a:r>
          </a:p>
        </p:txBody>
      </p:sp>
    </p:spTree>
    <p:extLst>
      <p:ext uri="{BB962C8B-B14F-4D97-AF65-F5344CB8AC3E}">
        <p14:creationId xmlns:p14="http://schemas.microsoft.com/office/powerpoint/2010/main" val="398324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Subject Privacy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of information – must be communicated to data subjects so that they understand how their personal data is being processed</a:t>
            </a:r>
          </a:p>
          <a:p>
            <a:r>
              <a:rPr lang="en-US" dirty="0"/>
              <a:t>Right of access – a data subject must be able to request clear information about what data is being processed about them </a:t>
            </a:r>
          </a:p>
          <a:p>
            <a:pPr lvl="1"/>
            <a:r>
              <a:rPr lang="en-US" dirty="0"/>
              <a:t>Response must be provided within 30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7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Subject Privacy Rights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of correction – controllers and processors must correct inaccuracies</a:t>
            </a:r>
          </a:p>
          <a:p>
            <a:r>
              <a:rPr lang="en-US" dirty="0"/>
              <a:t>Right of erasure (AKA right to be forgotten) – individual can request that their data is erased – If not completely erased, must be able to document what data is kept and why</a:t>
            </a:r>
          </a:p>
          <a:p>
            <a:r>
              <a:rPr lang="en-US" dirty="0"/>
              <a:t>Right to restrict processing</a:t>
            </a:r>
          </a:p>
        </p:txBody>
      </p:sp>
    </p:spTree>
    <p:extLst>
      <p:ext uri="{BB962C8B-B14F-4D97-AF65-F5344CB8AC3E}">
        <p14:creationId xmlns:p14="http://schemas.microsoft.com/office/powerpoint/2010/main" val="417252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Subject Rights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3000" dirty="0"/>
              <a:t>Right of data portability – data subject can request data be transferred to a different controller</a:t>
            </a:r>
          </a:p>
          <a:p>
            <a:r>
              <a:rPr lang="en-US" sz="3000" dirty="0"/>
              <a:t>Right to object – may be applied to the use of personal data for direct marketing or the profiling of an individual</a:t>
            </a:r>
          </a:p>
          <a:p>
            <a:r>
              <a:rPr lang="en-US" sz="3000" dirty="0"/>
              <a:t>Right to understand – given information about the methods related to processing of their data</a:t>
            </a:r>
          </a:p>
        </p:txBody>
      </p:sp>
    </p:spTree>
    <p:extLst>
      <p:ext uri="{BB962C8B-B14F-4D97-AF65-F5344CB8AC3E}">
        <p14:creationId xmlns:p14="http://schemas.microsoft.com/office/powerpoint/2010/main" val="380548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Data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47173"/>
          </a:xfrm>
        </p:spPr>
        <p:txBody>
          <a:bodyPr>
            <a:normAutofit/>
          </a:bodyPr>
          <a:lstStyle/>
          <a:p>
            <a:r>
              <a:rPr lang="en-US" sz="3000" dirty="0"/>
              <a:t>“Safe Harbor” for EU/US data transfers struck down a few years ago</a:t>
            </a:r>
          </a:p>
          <a:p>
            <a:r>
              <a:rPr lang="en-US" sz="3000" dirty="0"/>
              <a:t>GDPR puts restrictions on how data can be transferred between countries, under what conditions</a:t>
            </a:r>
          </a:p>
          <a:p>
            <a:r>
              <a:rPr lang="en-US" sz="3000" dirty="0"/>
              <a:t>Between Processors and Controllers, not individuals</a:t>
            </a:r>
          </a:p>
          <a:p>
            <a:r>
              <a:rPr lang="en-US" sz="3000" dirty="0"/>
              <a:t>For UA, this is a case by case review</a:t>
            </a:r>
          </a:p>
        </p:txBody>
      </p:sp>
    </p:spTree>
    <p:extLst>
      <p:ext uri="{BB962C8B-B14F-4D97-AF65-F5344CB8AC3E}">
        <p14:creationId xmlns:p14="http://schemas.microsoft.com/office/powerpoint/2010/main" val="202198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574"/>
            <a:ext cx="8229600" cy="5058590"/>
          </a:xfrm>
        </p:spPr>
        <p:txBody>
          <a:bodyPr>
            <a:normAutofit/>
          </a:bodyPr>
          <a:lstStyle/>
          <a:p>
            <a:r>
              <a:rPr lang="en-US" dirty="0"/>
              <a:t>European Union (EU)</a:t>
            </a:r>
          </a:p>
          <a:p>
            <a:r>
              <a:rPr lang="en-US" dirty="0"/>
              <a:t>General Data Protection Regulation (GDPR)</a:t>
            </a:r>
          </a:p>
          <a:p>
            <a:pPr lvl="1"/>
            <a:r>
              <a:rPr lang="en-US" dirty="0"/>
              <a:t>EU is serious about protecting the privacy of individuals, both when data is at rest and when data is in motion</a:t>
            </a:r>
          </a:p>
          <a:p>
            <a:r>
              <a:rPr lang="en-US" dirty="0"/>
              <a:t>Effective date:  </a:t>
            </a:r>
            <a:r>
              <a:rPr lang="en-US" b="1" dirty="0"/>
              <a:t>May 25, 2018</a:t>
            </a:r>
          </a:p>
          <a:p>
            <a:r>
              <a:rPr lang="en-US" b="1" dirty="0"/>
              <a:t>Applies to most Colleges/Universities (IHE) in US</a:t>
            </a:r>
          </a:p>
        </p:txBody>
      </p:sp>
    </p:spTree>
    <p:extLst>
      <p:ext uri="{BB962C8B-B14F-4D97-AF65-F5344CB8AC3E}">
        <p14:creationId xmlns:p14="http://schemas.microsoft.com/office/powerpoint/2010/main" val="7483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 Contracts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7087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Must review contracts for software and for projects that involve the transfer of personal information between UA and any member state in the European Union</a:t>
            </a:r>
          </a:p>
          <a:p>
            <a:r>
              <a:rPr lang="en-US" sz="3000" dirty="0"/>
              <a:t>Weekly reviews by GDPR Working Group to assess:</a:t>
            </a:r>
          </a:p>
          <a:p>
            <a:pPr lvl="1"/>
            <a:r>
              <a:rPr lang="en-US" sz="2600" dirty="0"/>
              <a:t>GDPR implications, risk</a:t>
            </a:r>
          </a:p>
          <a:p>
            <a:pPr lvl="1"/>
            <a:r>
              <a:rPr lang="en-US" sz="2600" dirty="0"/>
              <a:t>Contract requirements</a:t>
            </a:r>
          </a:p>
          <a:p>
            <a:pPr lvl="1"/>
            <a:r>
              <a:rPr lang="en-US" sz="2600" dirty="0"/>
              <a:t>Approval of addendums related to GDPR language</a:t>
            </a:r>
          </a:p>
        </p:txBody>
      </p:sp>
    </p:spTree>
    <p:extLst>
      <p:ext uri="{BB962C8B-B14F-4D97-AF65-F5344CB8AC3E}">
        <p14:creationId xmlns:p14="http://schemas.microsoft.com/office/powerpoint/2010/main" val="71916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Breaches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619"/>
            <a:ext cx="8229600" cy="42398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Mandatory data breach obligations where the breach may cause data subject serious harm</a:t>
            </a:r>
          </a:p>
          <a:p>
            <a:r>
              <a:rPr lang="en-US" dirty="0"/>
              <a:t>Notify supervisory authority within </a:t>
            </a:r>
            <a:r>
              <a:rPr lang="en-US" i="1" dirty="0">
                <a:solidFill>
                  <a:srgbClr val="C00000"/>
                </a:solidFill>
              </a:rPr>
              <a:t>72 hours </a:t>
            </a:r>
            <a:r>
              <a:rPr lang="en-US" dirty="0"/>
              <a:t>of becoming aware of breach</a:t>
            </a:r>
          </a:p>
          <a:p>
            <a:r>
              <a:rPr lang="en-US" dirty="0"/>
              <a:t>Processor should notify Controller as soon as possible</a:t>
            </a:r>
          </a:p>
          <a:p>
            <a:r>
              <a:rPr lang="en-US" dirty="0"/>
              <a:t>Notify subjects involved</a:t>
            </a:r>
          </a:p>
          <a:p>
            <a:r>
              <a:rPr lang="en-US" dirty="0"/>
              <a:t>GDPR fines, litigation for subjects, emotional distress</a:t>
            </a:r>
          </a:p>
        </p:txBody>
      </p:sp>
    </p:spTree>
    <p:extLst>
      <p:ext uri="{BB962C8B-B14F-4D97-AF65-F5344CB8AC3E}">
        <p14:creationId xmlns:p14="http://schemas.microsoft.com/office/powerpoint/2010/main" val="400736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Protection Impact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Mandatory requirement:</a:t>
            </a:r>
          </a:p>
          <a:p>
            <a:pPr lvl="1"/>
            <a:r>
              <a:rPr lang="en-US" dirty="0"/>
              <a:t>Data Protection Impact Assessment (DPIA)</a:t>
            </a:r>
          </a:p>
          <a:p>
            <a:r>
              <a:rPr lang="en-US" dirty="0"/>
              <a:t>Must complete for any process where controller uses technology and/or processes personal data in a way that impact rights or expectations of data subjects</a:t>
            </a:r>
          </a:p>
        </p:txBody>
      </p:sp>
    </p:spTree>
    <p:extLst>
      <p:ext uri="{BB962C8B-B14F-4D97-AF65-F5344CB8AC3E}">
        <p14:creationId xmlns:p14="http://schemas.microsoft.com/office/powerpoint/2010/main" val="2343509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 Mandates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Protection by Default/by Design</a:t>
            </a:r>
          </a:p>
          <a:p>
            <a:pPr lvl="1"/>
            <a:r>
              <a:rPr lang="en-US" dirty="0"/>
              <a:t>New technology or process must have data protection embedded by design rather than retrofitted afterwards</a:t>
            </a:r>
          </a:p>
          <a:p>
            <a:pPr lvl="1"/>
            <a:r>
              <a:rPr lang="en-US" dirty="0"/>
              <a:t>Has to be part of procurement process</a:t>
            </a:r>
          </a:p>
          <a:p>
            <a:pPr lvl="1"/>
            <a:r>
              <a:rPr lang="en-US" dirty="0"/>
              <a:t>Has to be part of technology contracts</a:t>
            </a:r>
          </a:p>
        </p:txBody>
      </p:sp>
    </p:spTree>
    <p:extLst>
      <p:ext uri="{BB962C8B-B14F-4D97-AF65-F5344CB8AC3E}">
        <p14:creationId xmlns:p14="http://schemas.microsoft.com/office/powerpoint/2010/main" val="5908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for Controllers and Processors who:</a:t>
            </a:r>
          </a:p>
          <a:p>
            <a:pPr lvl="1"/>
            <a:r>
              <a:rPr lang="en-US" dirty="0"/>
              <a:t>Are public authorities or public bodies</a:t>
            </a:r>
          </a:p>
          <a:p>
            <a:pPr lvl="1"/>
            <a:r>
              <a:rPr lang="en-US" dirty="0"/>
              <a:t>Carry out activities involving the regular and systematic monitoring of individuals</a:t>
            </a:r>
          </a:p>
          <a:p>
            <a:pPr marL="457200" lvl="1" indent="0">
              <a:buNone/>
            </a:pPr>
            <a:r>
              <a:rPr lang="en-US" dirty="0"/>
              <a:t>AND</a:t>
            </a:r>
          </a:p>
          <a:p>
            <a:pPr lvl="1"/>
            <a:r>
              <a:rPr lang="en-US" dirty="0"/>
              <a:t>Process special categories of personal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UA is not currently appointing a DPO</a:t>
            </a:r>
          </a:p>
        </p:txBody>
      </p:sp>
    </p:spTree>
    <p:extLst>
      <p:ext uri="{BB962C8B-B14F-4D97-AF65-F5344CB8AC3E}">
        <p14:creationId xmlns:p14="http://schemas.microsoft.com/office/powerpoint/2010/main" val="114447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754"/>
            <a:ext cx="8229600" cy="4930409"/>
          </a:xfrm>
        </p:spPr>
        <p:txBody>
          <a:bodyPr/>
          <a:lstStyle/>
          <a:p>
            <a:r>
              <a:rPr lang="en-US" dirty="0"/>
              <a:t>Individual and class action lawsuits</a:t>
            </a:r>
          </a:p>
          <a:p>
            <a:r>
              <a:rPr lang="en-US" dirty="0"/>
              <a:t>Violations can carry a fine up to €10 million or up to 2% of the annual worldwide turnover of the preceding financial year</a:t>
            </a:r>
          </a:p>
          <a:p>
            <a:r>
              <a:rPr lang="en-US" dirty="0"/>
              <a:t>Severe violations carry a fine up to €20 million or up to 4% of the annual worldwide turnover of the preceding financial year</a:t>
            </a:r>
          </a:p>
          <a:p>
            <a:r>
              <a:rPr lang="en-US" dirty="0"/>
              <a:t>Fine will be the larger of the two in each case</a:t>
            </a:r>
          </a:p>
        </p:txBody>
      </p:sp>
    </p:spTree>
    <p:extLst>
      <p:ext uri="{BB962C8B-B14F-4D97-AF65-F5344CB8AC3E}">
        <p14:creationId xmlns:p14="http://schemas.microsoft.com/office/powerpoint/2010/main" val="382589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 Progress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598"/>
            <a:ext cx="8229600" cy="41588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GDPR Working Group reviewing contracts for GDPR impact</a:t>
            </a:r>
          </a:p>
          <a:p>
            <a:r>
              <a:rPr lang="en-US" dirty="0"/>
              <a:t>Created Privacy Program to support GDPR and other Privacy initiatives</a:t>
            </a:r>
          </a:p>
          <a:p>
            <a:r>
              <a:rPr lang="en-US" dirty="0"/>
              <a:t>Developed Contact Points for consent, research, marketing</a:t>
            </a:r>
          </a:p>
          <a:p>
            <a:r>
              <a:rPr lang="en-US" dirty="0"/>
              <a:t>UA Privacy Notice updated with GDPR requirements</a:t>
            </a:r>
          </a:p>
          <a:p>
            <a:r>
              <a:rPr lang="en-US" dirty="0"/>
              <a:t>Developed single submission point for Data Subject Access Requests at GDPR@ua.edu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1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UA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598"/>
            <a:ext cx="8229600" cy="4877566"/>
          </a:xfrm>
        </p:spPr>
        <p:txBody>
          <a:bodyPr/>
          <a:lstStyle/>
          <a:p>
            <a:r>
              <a:rPr lang="en-US" dirty="0"/>
              <a:t>Identifying contacts for coordination in each division</a:t>
            </a:r>
          </a:p>
          <a:p>
            <a:r>
              <a:rPr lang="en-US" dirty="0"/>
              <a:t>Identifying areas where data from EU enters UA</a:t>
            </a:r>
          </a:p>
          <a:p>
            <a:r>
              <a:rPr lang="en-US" dirty="0"/>
              <a:t>Identifying areas where UA sends people/groups/data to EU</a:t>
            </a:r>
          </a:p>
          <a:p>
            <a:r>
              <a:rPr lang="en-US" dirty="0"/>
              <a:t>Reviewing vendors for data mapping, privacy management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0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Dr. Marcy Huey, </a:t>
            </a:r>
            <a:r>
              <a:rPr lang="en-US" dirty="0">
                <a:hlinkClick r:id="rId3"/>
              </a:rPr>
              <a:t>mhuey@fa.ua.edu</a:t>
            </a:r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4"/>
              </a:rPr>
              <a:t>GDPR@ua.edu</a:t>
            </a:r>
            <a:endParaRPr lang="en-US" dirty="0"/>
          </a:p>
          <a:p>
            <a:r>
              <a:rPr lang="en-US" dirty="0"/>
              <a:t>See information at </a:t>
            </a:r>
            <a:r>
              <a:rPr lang="en-US" dirty="0">
                <a:hlinkClick r:id="rId5"/>
              </a:rPr>
              <a:t>https://compliance.ua.edu/gdpr/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67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your time and attention!</a:t>
            </a:r>
          </a:p>
        </p:txBody>
      </p:sp>
    </p:spTree>
    <p:extLst>
      <p:ext uri="{BB962C8B-B14F-4D97-AF65-F5344CB8AC3E}">
        <p14:creationId xmlns:p14="http://schemas.microsoft.com/office/powerpoint/2010/main" val="293579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Fundamental Difference in Cultural Understanding of “Privacy”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approaches privacy by sector, for example:</a:t>
            </a:r>
          </a:p>
          <a:p>
            <a:pPr lvl="1"/>
            <a:r>
              <a:rPr lang="en-US" dirty="0"/>
              <a:t>HIPAA for medical information</a:t>
            </a:r>
          </a:p>
          <a:p>
            <a:pPr lvl="1"/>
            <a:r>
              <a:rPr lang="en-US" dirty="0"/>
              <a:t>FERPA for education records</a:t>
            </a:r>
          </a:p>
          <a:p>
            <a:pPr lvl="1"/>
            <a:r>
              <a:rPr lang="en-US" dirty="0"/>
              <a:t>PCI for credit card records</a:t>
            </a:r>
          </a:p>
          <a:p>
            <a:r>
              <a:rPr lang="en-US" dirty="0"/>
              <a:t>EU approaches privacy as a </a:t>
            </a:r>
            <a:r>
              <a:rPr lang="en-US" i="1" dirty="0"/>
              <a:t>fundamental right of a person</a:t>
            </a:r>
          </a:p>
          <a:p>
            <a:pPr lvl="1"/>
            <a:r>
              <a:rPr lang="en-US" dirty="0"/>
              <a:t>Not sector based, it is all inclusive</a:t>
            </a:r>
          </a:p>
        </p:txBody>
      </p:sp>
    </p:spTree>
    <p:extLst>
      <p:ext uri="{BB962C8B-B14F-4D97-AF65-F5344CB8AC3E}">
        <p14:creationId xmlns:p14="http://schemas.microsoft.com/office/powerpoint/2010/main" val="68763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GDPR-specific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Controllers – business that makes decisions in relation to personal data</a:t>
            </a:r>
          </a:p>
          <a:p>
            <a:r>
              <a:rPr lang="en-US" dirty="0"/>
              <a:t>Processor – business/third party that carries out processing on behalf of a controller</a:t>
            </a:r>
          </a:p>
          <a:p>
            <a:r>
              <a:rPr lang="en-US" dirty="0"/>
              <a:t>Data Subject – natural, living person </a:t>
            </a:r>
          </a:p>
        </p:txBody>
      </p:sp>
    </p:spTree>
    <p:extLst>
      <p:ext uri="{BB962C8B-B14F-4D97-AF65-F5344CB8AC3E}">
        <p14:creationId xmlns:p14="http://schemas.microsoft.com/office/powerpoint/2010/main" val="387045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and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540"/>
            <a:ext cx="8229600" cy="4928624"/>
          </a:xfrm>
        </p:spPr>
        <p:txBody>
          <a:bodyPr/>
          <a:lstStyle/>
          <a:p>
            <a:r>
              <a:rPr lang="en-US" dirty="0"/>
              <a:t>IHE can be either a Controller or a Processor</a:t>
            </a:r>
          </a:p>
          <a:p>
            <a:r>
              <a:rPr lang="en-US" dirty="0"/>
              <a:t>Controller must have contract with Processor that includes language addressing GDPR requirements </a:t>
            </a:r>
          </a:p>
          <a:p>
            <a:r>
              <a:rPr lang="en-US" dirty="0"/>
              <a:t>Controller must do due diligence on the Processor</a:t>
            </a:r>
          </a:p>
          <a:p>
            <a:r>
              <a:rPr lang="en-US" dirty="0"/>
              <a:t>Processors can carry some liability</a:t>
            </a:r>
          </a:p>
          <a:p>
            <a:r>
              <a:rPr lang="en-US" dirty="0"/>
              <a:t>Compliance responsibility sits with Controller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5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Applicability – </a:t>
            </a:r>
            <a:r>
              <a:rPr lang="en-US" i="1" dirty="0"/>
              <a:t>Italics</a:t>
            </a:r>
            <a:r>
              <a:rPr lang="en-US" dirty="0"/>
              <a:t> have been identified at 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GDPR is huge in scope and applies to: </a:t>
            </a:r>
          </a:p>
          <a:p>
            <a:pPr lvl="1"/>
            <a:r>
              <a:rPr lang="en-US" dirty="0"/>
              <a:t>Controllers/processors that have subsidiaries or affiliates in the EU</a:t>
            </a:r>
          </a:p>
          <a:p>
            <a:pPr lvl="1"/>
            <a:r>
              <a:rPr lang="en-US" i="1" dirty="0"/>
              <a:t>Controllers or processors not located in the EU but offering goods/services to people in the EU (irrespective of payment)</a:t>
            </a:r>
          </a:p>
          <a:p>
            <a:pPr lvl="1"/>
            <a:r>
              <a:rPr lang="en-US" i="1" dirty="0"/>
              <a:t>Monitoring of behavior of individuals within the EU</a:t>
            </a:r>
          </a:p>
        </p:txBody>
      </p:sp>
    </p:spTree>
    <p:extLst>
      <p:ext uri="{BB962C8B-B14F-4D97-AF65-F5344CB8AC3E}">
        <p14:creationId xmlns:p14="http://schemas.microsoft.com/office/powerpoint/2010/main" val="83429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Involved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748"/>
            <a:ext cx="8229600" cy="4010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GDPR will mostly harmonize data protection law throughout the 28 countries in the EU and the 3 in Economic Advantage Area </a:t>
            </a:r>
          </a:p>
          <a:p>
            <a:r>
              <a:rPr lang="en-US" dirty="0"/>
              <a:t>Several additional countries are developing or adopting GDPR-type regulations (Canada, Brazil, Australia, etc.)</a:t>
            </a:r>
          </a:p>
          <a:p>
            <a:r>
              <a:rPr lang="en-US" dirty="0"/>
              <a:t>GDPR also includes articles that allow for the EU Member States’ legislators to implement stricter, less strict, or more detailed rules </a:t>
            </a:r>
          </a:p>
        </p:txBody>
      </p:sp>
    </p:spTree>
    <p:extLst>
      <p:ext uri="{BB962C8B-B14F-4D97-AF65-F5344CB8AC3E}">
        <p14:creationId xmlns:p14="http://schemas.microsoft.com/office/powerpoint/2010/main" val="225233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Personally identifiable information</a:t>
            </a:r>
            <a:r>
              <a:rPr lang="en-US" dirty="0"/>
              <a:t>, or PII, is really an American term. </a:t>
            </a:r>
          </a:p>
          <a:p>
            <a:r>
              <a:rPr lang="en-US" dirty="0">
                <a:solidFill>
                  <a:srgbClr val="C00000"/>
                </a:solidFill>
              </a:rPr>
              <a:t>Personal data </a:t>
            </a:r>
            <a:r>
              <a:rPr lang="en-US" dirty="0"/>
              <a:t>is meant to be the EU equivalent of PII. </a:t>
            </a:r>
          </a:p>
          <a:p>
            <a:r>
              <a:rPr lang="en-US" dirty="0"/>
              <a:t>The two do not always correspond with each other precisely - all PII is personal data but not all personal data is PII - </a:t>
            </a:r>
            <a:r>
              <a:rPr lang="en-US" i="1" dirty="0"/>
              <a:t>GDPR covers more</a:t>
            </a:r>
          </a:p>
        </p:txBody>
      </p:sp>
    </p:spTree>
    <p:extLst>
      <p:ext uri="{BB962C8B-B14F-4D97-AF65-F5344CB8AC3E}">
        <p14:creationId xmlns:p14="http://schemas.microsoft.com/office/powerpoint/2010/main" val="3082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 PowerpointTem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863"/>
            <a:ext cx="8229600" cy="462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‘Personal data’ means </a:t>
            </a:r>
            <a:r>
              <a:rPr lang="en-US" sz="3000" dirty="0">
                <a:solidFill>
                  <a:srgbClr val="C00000"/>
                </a:solidFill>
              </a:rPr>
              <a:t>any information </a:t>
            </a:r>
            <a:r>
              <a:rPr lang="en-US" sz="3000" dirty="0"/>
              <a:t>relating to an identified or identifiable natural person (‘data subject’); an identifiable natural person is one who can be identified, </a:t>
            </a:r>
            <a:r>
              <a:rPr lang="en-US" sz="3000" dirty="0">
                <a:solidFill>
                  <a:srgbClr val="C00000"/>
                </a:solidFill>
              </a:rPr>
              <a:t>directly or indirectly</a:t>
            </a:r>
            <a:r>
              <a:rPr lang="en-US" sz="3000" dirty="0"/>
              <a:t>, in particular by reference to an identifier such as a </a:t>
            </a:r>
            <a:r>
              <a:rPr lang="en-US" sz="3000" i="1" dirty="0"/>
              <a:t>name, an identification number, location data, an online identifier or to one or more factors specific to the physical, physiological, genetic, mental, economic, cultural or social identity of that natural person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68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1413</Words>
  <Application>Microsoft Office PowerPoint</Application>
  <PresentationFormat>On-screen Show (4:3)</PresentationFormat>
  <Paragraphs>170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inherit</vt:lpstr>
      <vt:lpstr>minion</vt:lpstr>
      <vt:lpstr>Office Theme</vt:lpstr>
      <vt:lpstr>PowerPoint Presentation</vt:lpstr>
      <vt:lpstr>Introduction</vt:lpstr>
      <vt:lpstr>Fundamental Difference in Cultural Understanding of “Privacy”</vt:lpstr>
      <vt:lpstr>First, GDPR-specific Definitions</vt:lpstr>
      <vt:lpstr>Controller and Processor</vt:lpstr>
      <vt:lpstr>Applicability – Italics have been identified at UA</vt:lpstr>
      <vt:lpstr>Involved Countries</vt:lpstr>
      <vt:lpstr>Covered Information</vt:lpstr>
      <vt:lpstr>Personal Data</vt:lpstr>
      <vt:lpstr>Sensitive Personal Data</vt:lpstr>
      <vt:lpstr>PowerPoint Presentation</vt:lpstr>
      <vt:lpstr> Eight Data Protection Principles</vt:lpstr>
      <vt:lpstr>Eight Data Protection Principles (cont)</vt:lpstr>
      <vt:lpstr>Consent as Grounds for Processing</vt:lpstr>
      <vt:lpstr>Other Lawful Grounds for Processing</vt:lpstr>
      <vt:lpstr>Data Subject Privacy Rights</vt:lpstr>
      <vt:lpstr>Data Subject Privacy Rights (cont)</vt:lpstr>
      <vt:lpstr>Data Subject Rights (cont)</vt:lpstr>
      <vt:lpstr>International Data Transfers</vt:lpstr>
      <vt:lpstr>UA Contracts Review</vt:lpstr>
      <vt:lpstr>Data Breaches</vt:lpstr>
      <vt:lpstr>Data Protection Impact Assessments</vt:lpstr>
      <vt:lpstr>Data Protection Mandates</vt:lpstr>
      <vt:lpstr>Data Protection Officer</vt:lpstr>
      <vt:lpstr>Sanctions</vt:lpstr>
      <vt:lpstr>UA Progress to date</vt:lpstr>
      <vt:lpstr>Current UA Focus</vt:lpstr>
      <vt:lpstr>Need Help?</vt:lpstr>
      <vt:lpstr>Questions?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Shinholster</dc:creator>
  <cp:lastModifiedBy>Marcy Huey</cp:lastModifiedBy>
  <cp:revision>34</cp:revision>
  <dcterms:created xsi:type="dcterms:W3CDTF">2015-08-27T16:44:52Z</dcterms:created>
  <dcterms:modified xsi:type="dcterms:W3CDTF">2018-08-21T18:49:25Z</dcterms:modified>
</cp:coreProperties>
</file>